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2" r:id="rId4"/>
  </p:sldMasterIdLst>
  <p:notesMasterIdLst>
    <p:notesMasterId r:id="rId17"/>
  </p:notesMasterIdLst>
  <p:sldIdLst>
    <p:sldId id="256" r:id="rId5"/>
    <p:sldId id="264" r:id="rId6"/>
    <p:sldId id="265" r:id="rId7"/>
    <p:sldId id="267" r:id="rId8"/>
    <p:sldId id="266" r:id="rId9"/>
    <p:sldId id="268" r:id="rId10"/>
    <p:sldId id="263" r:id="rId11"/>
    <p:sldId id="269" r:id="rId12"/>
    <p:sldId id="270" r:id="rId13"/>
    <p:sldId id="271" r:id="rId14"/>
    <p:sldId id="272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1F2"/>
    <a:srgbClr val="003766"/>
    <a:srgbClr val="0163A9"/>
    <a:srgbClr val="01B4E3"/>
    <a:srgbClr val="807E83"/>
    <a:srgbClr val="C1D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620" autoAdjust="0"/>
  </p:normalViewPr>
  <p:slideViewPr>
    <p:cSldViewPr snapToGrid="0" snapToObjects="1">
      <p:cViewPr varScale="1">
        <p:scale>
          <a:sx n="109" d="100"/>
          <a:sy n="109" d="100"/>
        </p:scale>
        <p:origin x="12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y Elizabeth Johnson" userId="5933f54f-32af-465c-a33b-af06ce4a0f96" providerId="ADAL" clId="{75931632-E7A5-4B90-A122-5E629F1BD47B}"/>
    <pc:docChg chg="custSel modSld">
      <pc:chgData name="Kathy Elizabeth Johnson" userId="5933f54f-32af-465c-a33b-af06ce4a0f96" providerId="ADAL" clId="{75931632-E7A5-4B90-A122-5E629F1BD47B}" dt="2024-01-02T15:47:32.099" v="3" actId="478"/>
      <pc:docMkLst>
        <pc:docMk/>
      </pc:docMkLst>
      <pc:sldChg chg="delSp modSp">
        <pc:chgData name="Kathy Elizabeth Johnson" userId="5933f54f-32af-465c-a33b-af06ce4a0f96" providerId="ADAL" clId="{75931632-E7A5-4B90-A122-5E629F1BD47B}" dt="2024-01-02T15:47:32.099" v="3" actId="478"/>
        <pc:sldMkLst>
          <pc:docMk/>
          <pc:sldMk cId="2487964084" sldId="272"/>
        </pc:sldMkLst>
        <pc:spChg chg="mod">
          <ac:chgData name="Kathy Elizabeth Johnson" userId="5933f54f-32af-465c-a33b-af06ce4a0f96" providerId="ADAL" clId="{75931632-E7A5-4B90-A122-5E629F1BD47B}" dt="2024-01-02T15:47:17.784" v="1" actId="20577"/>
          <ac:spMkLst>
            <pc:docMk/>
            <pc:sldMk cId="2487964084" sldId="272"/>
            <ac:spMk id="2" creationId="{BAF6429B-EF52-58B2-AC70-B0F01341029F}"/>
          </ac:spMkLst>
        </pc:spChg>
        <pc:spChg chg="del">
          <ac:chgData name="Kathy Elizabeth Johnson" userId="5933f54f-32af-465c-a33b-af06ce4a0f96" providerId="ADAL" clId="{75931632-E7A5-4B90-A122-5E629F1BD47B}" dt="2024-01-02T15:47:32.099" v="3" actId="478"/>
          <ac:spMkLst>
            <pc:docMk/>
            <pc:sldMk cId="2487964084" sldId="272"/>
            <ac:spMk id="4" creationId="{815E29EA-85F5-49CB-C9C8-977B10CC5E16}"/>
          </ac:spMkLst>
        </pc:spChg>
        <pc:graphicFrameChg chg="mod">
          <ac:chgData name="Kathy Elizabeth Johnson" userId="5933f54f-32af-465c-a33b-af06ce4a0f96" providerId="ADAL" clId="{75931632-E7A5-4B90-A122-5E629F1BD47B}" dt="2024-01-02T15:47:26.903" v="2" actId="20577"/>
          <ac:graphicFrameMkLst>
            <pc:docMk/>
            <pc:sldMk cId="2487964084" sldId="272"/>
            <ac:graphicFrameMk id="5" creationId="{BDD3A7B8-36C4-B1D4-9D48-D9D9B9AA0E02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616A9-42B0-4361-B8E4-7E2F8E93481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4B876EA-43EE-459E-8049-7C923B3D2F92}">
      <dgm:prSet phldrT="[Text]"/>
      <dgm:spPr/>
      <dgm:t>
        <a:bodyPr/>
        <a:lstStyle/>
        <a:p>
          <a:r>
            <a:rPr lang="en-US" dirty="0"/>
            <a:t>Visioning Survey and Analysis</a:t>
          </a:r>
        </a:p>
      </dgm:t>
    </dgm:pt>
    <dgm:pt modelId="{C8B28EAC-2059-4AED-942B-2FA662A6741F}" type="parTrans" cxnId="{A12C6D33-41C6-4EED-8908-8D326E2CB913}">
      <dgm:prSet/>
      <dgm:spPr/>
      <dgm:t>
        <a:bodyPr/>
        <a:lstStyle/>
        <a:p>
          <a:endParaRPr lang="en-US"/>
        </a:p>
      </dgm:t>
    </dgm:pt>
    <dgm:pt modelId="{3D63ED1B-3EB4-405E-ADC0-F9123F0E885B}" type="sibTrans" cxnId="{A12C6D33-41C6-4EED-8908-8D326E2CB913}">
      <dgm:prSet/>
      <dgm:spPr/>
      <dgm:t>
        <a:bodyPr/>
        <a:lstStyle/>
        <a:p>
          <a:endParaRPr lang="en-US"/>
        </a:p>
      </dgm:t>
    </dgm:pt>
    <dgm:pt modelId="{47E0B01D-2617-4DFE-BBB2-90BAA0A1FD53}">
      <dgm:prSet phldrT="[Text]"/>
      <dgm:spPr/>
      <dgm:t>
        <a:bodyPr/>
        <a:lstStyle/>
        <a:p>
          <a:r>
            <a:rPr lang="en-US" dirty="0"/>
            <a:t>Strategic Planning </a:t>
          </a:r>
        </a:p>
      </dgm:t>
    </dgm:pt>
    <dgm:pt modelId="{8FC7531C-E696-49D1-A062-EA2CF69F0DF5}" type="parTrans" cxnId="{B1A3F4B1-DD62-4B79-B38A-F42DD7DD28F2}">
      <dgm:prSet/>
      <dgm:spPr/>
      <dgm:t>
        <a:bodyPr/>
        <a:lstStyle/>
        <a:p>
          <a:endParaRPr lang="en-US"/>
        </a:p>
      </dgm:t>
    </dgm:pt>
    <dgm:pt modelId="{63018B1E-6ED0-4502-A04D-1AD2D9CB039B}" type="sibTrans" cxnId="{B1A3F4B1-DD62-4B79-B38A-F42DD7DD28F2}">
      <dgm:prSet/>
      <dgm:spPr/>
      <dgm:t>
        <a:bodyPr/>
        <a:lstStyle/>
        <a:p>
          <a:endParaRPr lang="en-US"/>
        </a:p>
      </dgm:t>
    </dgm:pt>
    <dgm:pt modelId="{E234EC94-082B-4C6E-A80B-004CAA4E3FBD}">
      <dgm:prSet phldrT="[Text]"/>
      <dgm:spPr/>
      <dgm:t>
        <a:bodyPr/>
        <a:lstStyle/>
        <a:p>
          <a:r>
            <a:rPr lang="en-US" dirty="0"/>
            <a:t>Endorsement by UL System and Transition to Implementation Planning</a:t>
          </a:r>
        </a:p>
      </dgm:t>
    </dgm:pt>
    <dgm:pt modelId="{75C3AC85-6F95-46F0-AB20-4BA9EBBA3BD6}" type="parTrans" cxnId="{064ACCEF-2D50-4B76-9C37-2DB69C903A52}">
      <dgm:prSet/>
      <dgm:spPr/>
      <dgm:t>
        <a:bodyPr/>
        <a:lstStyle/>
        <a:p>
          <a:endParaRPr lang="en-US"/>
        </a:p>
      </dgm:t>
    </dgm:pt>
    <dgm:pt modelId="{2008A645-CC19-4702-81CA-99DB343726A9}" type="sibTrans" cxnId="{064ACCEF-2D50-4B76-9C37-2DB69C903A52}">
      <dgm:prSet/>
      <dgm:spPr/>
      <dgm:t>
        <a:bodyPr/>
        <a:lstStyle/>
        <a:p>
          <a:endParaRPr lang="en-US"/>
        </a:p>
      </dgm:t>
    </dgm:pt>
    <dgm:pt modelId="{BD85F124-1EEA-4B29-BF8E-BF5895F5F414}" type="pres">
      <dgm:prSet presAssocID="{D88616A9-42B0-4361-B8E4-7E2F8E934813}" presName="Name0" presStyleCnt="0">
        <dgm:presLayoutVars>
          <dgm:dir/>
          <dgm:resizeHandles val="exact"/>
        </dgm:presLayoutVars>
      </dgm:prSet>
      <dgm:spPr/>
    </dgm:pt>
    <dgm:pt modelId="{797F822F-922D-43C1-88EF-150D5D4F8151}" type="pres">
      <dgm:prSet presAssocID="{E4B876EA-43EE-459E-8049-7C923B3D2F92}" presName="node" presStyleLbl="node1" presStyleIdx="0" presStyleCnt="3">
        <dgm:presLayoutVars>
          <dgm:bulletEnabled val="1"/>
        </dgm:presLayoutVars>
      </dgm:prSet>
      <dgm:spPr/>
    </dgm:pt>
    <dgm:pt modelId="{D37786AA-B582-4240-9B23-2E25EA2F8EE8}" type="pres">
      <dgm:prSet presAssocID="{3D63ED1B-3EB4-405E-ADC0-F9123F0E885B}" presName="sibTrans" presStyleLbl="sibTrans2D1" presStyleIdx="0" presStyleCnt="2"/>
      <dgm:spPr/>
    </dgm:pt>
    <dgm:pt modelId="{49FE3FD6-8CCF-404D-83AA-DAEC28AF37E4}" type="pres">
      <dgm:prSet presAssocID="{3D63ED1B-3EB4-405E-ADC0-F9123F0E885B}" presName="connectorText" presStyleLbl="sibTrans2D1" presStyleIdx="0" presStyleCnt="2"/>
      <dgm:spPr/>
    </dgm:pt>
    <dgm:pt modelId="{6148315D-7C37-4D01-8DCA-C119A9F7619F}" type="pres">
      <dgm:prSet presAssocID="{47E0B01D-2617-4DFE-BBB2-90BAA0A1FD53}" presName="node" presStyleLbl="node1" presStyleIdx="1" presStyleCnt="3">
        <dgm:presLayoutVars>
          <dgm:bulletEnabled val="1"/>
        </dgm:presLayoutVars>
      </dgm:prSet>
      <dgm:spPr/>
    </dgm:pt>
    <dgm:pt modelId="{7E706A18-FDC2-45B6-9C87-35B277400540}" type="pres">
      <dgm:prSet presAssocID="{63018B1E-6ED0-4502-A04D-1AD2D9CB039B}" presName="sibTrans" presStyleLbl="sibTrans2D1" presStyleIdx="1" presStyleCnt="2"/>
      <dgm:spPr/>
    </dgm:pt>
    <dgm:pt modelId="{B3A20579-F4D8-4EC4-97E3-ABD593F7348C}" type="pres">
      <dgm:prSet presAssocID="{63018B1E-6ED0-4502-A04D-1AD2D9CB039B}" presName="connectorText" presStyleLbl="sibTrans2D1" presStyleIdx="1" presStyleCnt="2"/>
      <dgm:spPr/>
    </dgm:pt>
    <dgm:pt modelId="{7890B478-84E6-4C03-B83B-7C25A4A4A97C}" type="pres">
      <dgm:prSet presAssocID="{E234EC94-082B-4C6E-A80B-004CAA4E3FBD}" presName="node" presStyleLbl="node1" presStyleIdx="2" presStyleCnt="3">
        <dgm:presLayoutVars>
          <dgm:bulletEnabled val="1"/>
        </dgm:presLayoutVars>
      </dgm:prSet>
      <dgm:spPr/>
    </dgm:pt>
  </dgm:ptLst>
  <dgm:cxnLst>
    <dgm:cxn modelId="{537CDC21-D1DA-4766-863C-C9D383A3167C}" type="presOf" srcId="{63018B1E-6ED0-4502-A04D-1AD2D9CB039B}" destId="{7E706A18-FDC2-45B6-9C87-35B277400540}" srcOrd="0" destOrd="0" presId="urn:microsoft.com/office/officeart/2005/8/layout/process1"/>
    <dgm:cxn modelId="{CDA74A2D-0A17-4F61-969D-CDF644B90623}" type="presOf" srcId="{E4B876EA-43EE-459E-8049-7C923B3D2F92}" destId="{797F822F-922D-43C1-88EF-150D5D4F8151}" srcOrd="0" destOrd="0" presId="urn:microsoft.com/office/officeart/2005/8/layout/process1"/>
    <dgm:cxn modelId="{A12C6D33-41C6-4EED-8908-8D326E2CB913}" srcId="{D88616A9-42B0-4361-B8E4-7E2F8E934813}" destId="{E4B876EA-43EE-459E-8049-7C923B3D2F92}" srcOrd="0" destOrd="0" parTransId="{C8B28EAC-2059-4AED-942B-2FA662A6741F}" sibTransId="{3D63ED1B-3EB4-405E-ADC0-F9123F0E885B}"/>
    <dgm:cxn modelId="{8AA6409C-83D7-4381-A41D-B5A0EC721C3C}" type="presOf" srcId="{D88616A9-42B0-4361-B8E4-7E2F8E934813}" destId="{BD85F124-1EEA-4B29-BF8E-BF5895F5F414}" srcOrd="0" destOrd="0" presId="urn:microsoft.com/office/officeart/2005/8/layout/process1"/>
    <dgm:cxn modelId="{7DD905A3-B382-40B3-A7AE-27065FD57208}" type="presOf" srcId="{E234EC94-082B-4C6E-A80B-004CAA4E3FBD}" destId="{7890B478-84E6-4C03-B83B-7C25A4A4A97C}" srcOrd="0" destOrd="0" presId="urn:microsoft.com/office/officeart/2005/8/layout/process1"/>
    <dgm:cxn modelId="{40E8B7A4-C768-4BB1-A530-8DA96DA8EFB2}" type="presOf" srcId="{3D63ED1B-3EB4-405E-ADC0-F9123F0E885B}" destId="{D37786AA-B582-4240-9B23-2E25EA2F8EE8}" srcOrd="0" destOrd="0" presId="urn:microsoft.com/office/officeart/2005/8/layout/process1"/>
    <dgm:cxn modelId="{4CDFC2AD-B754-4133-8C27-AD253F4C7046}" type="presOf" srcId="{63018B1E-6ED0-4502-A04D-1AD2D9CB039B}" destId="{B3A20579-F4D8-4EC4-97E3-ABD593F7348C}" srcOrd="1" destOrd="0" presId="urn:microsoft.com/office/officeart/2005/8/layout/process1"/>
    <dgm:cxn modelId="{B1A3F4B1-DD62-4B79-B38A-F42DD7DD28F2}" srcId="{D88616A9-42B0-4361-B8E4-7E2F8E934813}" destId="{47E0B01D-2617-4DFE-BBB2-90BAA0A1FD53}" srcOrd="1" destOrd="0" parTransId="{8FC7531C-E696-49D1-A062-EA2CF69F0DF5}" sibTransId="{63018B1E-6ED0-4502-A04D-1AD2D9CB039B}"/>
    <dgm:cxn modelId="{5CA169D2-640E-4550-9128-14BEFC91A1FB}" type="presOf" srcId="{3D63ED1B-3EB4-405E-ADC0-F9123F0E885B}" destId="{49FE3FD6-8CCF-404D-83AA-DAEC28AF37E4}" srcOrd="1" destOrd="0" presId="urn:microsoft.com/office/officeart/2005/8/layout/process1"/>
    <dgm:cxn modelId="{5C1F12EA-5070-4019-80AF-5E01BEB935E9}" type="presOf" srcId="{47E0B01D-2617-4DFE-BBB2-90BAA0A1FD53}" destId="{6148315D-7C37-4D01-8DCA-C119A9F7619F}" srcOrd="0" destOrd="0" presId="urn:microsoft.com/office/officeart/2005/8/layout/process1"/>
    <dgm:cxn modelId="{064ACCEF-2D50-4B76-9C37-2DB69C903A52}" srcId="{D88616A9-42B0-4361-B8E4-7E2F8E934813}" destId="{E234EC94-082B-4C6E-A80B-004CAA4E3FBD}" srcOrd="2" destOrd="0" parTransId="{75C3AC85-6F95-46F0-AB20-4BA9EBBA3BD6}" sibTransId="{2008A645-CC19-4702-81CA-99DB343726A9}"/>
    <dgm:cxn modelId="{51F8632A-14AC-4846-A599-10BF1A19A8AA}" type="presParOf" srcId="{BD85F124-1EEA-4B29-BF8E-BF5895F5F414}" destId="{797F822F-922D-43C1-88EF-150D5D4F8151}" srcOrd="0" destOrd="0" presId="urn:microsoft.com/office/officeart/2005/8/layout/process1"/>
    <dgm:cxn modelId="{EFEDF440-6F4D-4CE0-B55E-46D0B320DE70}" type="presParOf" srcId="{BD85F124-1EEA-4B29-BF8E-BF5895F5F414}" destId="{D37786AA-B582-4240-9B23-2E25EA2F8EE8}" srcOrd="1" destOrd="0" presId="urn:microsoft.com/office/officeart/2005/8/layout/process1"/>
    <dgm:cxn modelId="{7FB90C43-C305-4E98-86D0-F015BE230C62}" type="presParOf" srcId="{D37786AA-B582-4240-9B23-2E25EA2F8EE8}" destId="{49FE3FD6-8CCF-404D-83AA-DAEC28AF37E4}" srcOrd="0" destOrd="0" presId="urn:microsoft.com/office/officeart/2005/8/layout/process1"/>
    <dgm:cxn modelId="{0AF677F0-FDAC-43B1-BE15-3AADFD765BB3}" type="presParOf" srcId="{BD85F124-1EEA-4B29-BF8E-BF5895F5F414}" destId="{6148315D-7C37-4D01-8DCA-C119A9F7619F}" srcOrd="2" destOrd="0" presId="urn:microsoft.com/office/officeart/2005/8/layout/process1"/>
    <dgm:cxn modelId="{82BDA668-C3B2-4675-9CAA-BE2BDEBC3127}" type="presParOf" srcId="{BD85F124-1EEA-4B29-BF8E-BF5895F5F414}" destId="{7E706A18-FDC2-45B6-9C87-35B277400540}" srcOrd="3" destOrd="0" presId="urn:microsoft.com/office/officeart/2005/8/layout/process1"/>
    <dgm:cxn modelId="{6C011667-C1D0-45F0-A83A-DE20B45D5597}" type="presParOf" srcId="{7E706A18-FDC2-45B6-9C87-35B277400540}" destId="{B3A20579-F4D8-4EC4-97E3-ABD593F7348C}" srcOrd="0" destOrd="0" presId="urn:microsoft.com/office/officeart/2005/8/layout/process1"/>
    <dgm:cxn modelId="{59017B7E-1F19-46B2-B75E-D1BA0CB4673F}" type="presParOf" srcId="{BD85F124-1EEA-4B29-BF8E-BF5895F5F414}" destId="{7890B478-84E6-4C03-B83B-7C25A4A4A97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F822F-922D-43C1-88EF-150D5D4F8151}">
      <dsp:nvSpPr>
        <dsp:cNvPr id="0" name=""/>
        <dsp:cNvSpPr/>
      </dsp:nvSpPr>
      <dsp:spPr>
        <a:xfrm>
          <a:off x="9242" y="1280274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Visioning Survey and Analysis</a:t>
          </a:r>
        </a:p>
      </dsp:txBody>
      <dsp:txXfrm>
        <a:off x="57787" y="1328819"/>
        <a:ext cx="2665308" cy="1560349"/>
      </dsp:txXfrm>
    </dsp:sp>
    <dsp:sp modelId="{D37786AA-B582-4240-9B23-2E25EA2F8EE8}">
      <dsp:nvSpPr>
        <dsp:cNvPr id="0" name=""/>
        <dsp:cNvSpPr/>
      </dsp:nvSpPr>
      <dsp:spPr>
        <a:xfrm>
          <a:off x="3047880" y="1766456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047880" y="1903471"/>
        <a:ext cx="409940" cy="411044"/>
      </dsp:txXfrm>
    </dsp:sp>
    <dsp:sp modelId="{6148315D-7C37-4D01-8DCA-C119A9F7619F}">
      <dsp:nvSpPr>
        <dsp:cNvPr id="0" name=""/>
        <dsp:cNvSpPr/>
      </dsp:nvSpPr>
      <dsp:spPr>
        <a:xfrm>
          <a:off x="3876600" y="1280274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Strategic Planning </a:t>
          </a:r>
        </a:p>
      </dsp:txBody>
      <dsp:txXfrm>
        <a:off x="3925145" y="1328819"/>
        <a:ext cx="2665308" cy="1560349"/>
      </dsp:txXfrm>
    </dsp:sp>
    <dsp:sp modelId="{7E706A18-FDC2-45B6-9C87-35B277400540}">
      <dsp:nvSpPr>
        <dsp:cNvPr id="0" name=""/>
        <dsp:cNvSpPr/>
      </dsp:nvSpPr>
      <dsp:spPr>
        <a:xfrm>
          <a:off x="6915239" y="1766456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915239" y="1903471"/>
        <a:ext cx="409940" cy="411044"/>
      </dsp:txXfrm>
    </dsp:sp>
    <dsp:sp modelId="{7890B478-84E6-4C03-B83B-7C25A4A4A97C}">
      <dsp:nvSpPr>
        <dsp:cNvPr id="0" name=""/>
        <dsp:cNvSpPr/>
      </dsp:nvSpPr>
      <dsp:spPr>
        <a:xfrm>
          <a:off x="7743958" y="1280274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Endorsement by UL System and Transition to Implementation Planning</a:t>
          </a:r>
        </a:p>
      </dsp:txBody>
      <dsp:txXfrm>
        <a:off x="7792503" y="1328819"/>
        <a:ext cx="2665308" cy="156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6F003-E81F-6B4F-BCCA-F4EBDFFF7AF4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B417A-E73B-484D-A468-21AEC614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417A-E73B-484D-A468-21AEC61493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417A-E73B-484D-A468-21AEC61493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9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417A-E73B-484D-A468-21AEC61493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4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417A-E73B-484D-A468-21AEC61493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4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417A-E73B-484D-A468-21AEC61493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6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62282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chemeClr val="bg1">
                    <a:lumMod val="95000"/>
                  </a:schemeClr>
                </a:solidFill>
                <a:latin typeface="Prohibition" charset="0"/>
                <a:ea typeface="Prohibition" charset="0"/>
                <a:cs typeface="Prohibitio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96D1F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1">
                <a:solidFill>
                  <a:srgbClr val="96D1F2"/>
                </a:solidFill>
                <a:latin typeface="Prohibition" charset="0"/>
                <a:ea typeface="Prohibition" charset="0"/>
                <a:cs typeface="Prohibitio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4184904" y="63746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Univers 45 Light" charset="0"/>
                <a:ea typeface="Univers 45 Light" charset="0"/>
                <a:cs typeface="Univers 45 Light" charset="0"/>
              </a:defRPr>
            </a:lvl1pPr>
          </a:lstStyle>
          <a:p>
            <a:pPr algn="r"/>
            <a:fld id="{A6C71627-CA77-D344-A621-C75FE698EACE}" type="datetime4">
              <a:rPr lang="en-US" sz="1700" smtClean="0">
                <a:solidFill>
                  <a:schemeClr val="bg1"/>
                </a:solidFill>
              </a:rPr>
              <a:pPr algn="r"/>
              <a:t>January 2, 2024</a:t>
            </a:fld>
            <a:endParaRPr lang="en-U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0" i="1">
                <a:solidFill>
                  <a:srgbClr val="96D1F2"/>
                </a:solidFill>
                <a:latin typeface="Prohibition" charset="0"/>
                <a:ea typeface="Prohibition" charset="0"/>
                <a:cs typeface="Prohibitio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4184904" y="63746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Univers 45 Light" charset="0"/>
                <a:ea typeface="Univers 45 Light" charset="0"/>
                <a:cs typeface="Univers 45 Light" charset="0"/>
              </a:defRPr>
            </a:lvl1pPr>
          </a:lstStyle>
          <a:p>
            <a:pPr algn="r"/>
            <a:fld id="{A6C71627-CA77-D344-A621-C75FE698EACE}" type="datetime4">
              <a:rPr lang="en-US" sz="1700" smtClean="0">
                <a:solidFill>
                  <a:schemeClr val="bg1"/>
                </a:solidFill>
              </a:rPr>
              <a:pPr algn="r"/>
              <a:t>January 2, 2024</a:t>
            </a:fld>
            <a:endParaRPr lang="en-U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i="1" dirty="0">
              <a:solidFill>
                <a:srgbClr val="96D1F2"/>
              </a:solidFill>
              <a:latin typeface="Prohibition" charset="0"/>
              <a:ea typeface="Prohibition" charset="0"/>
              <a:cs typeface="Prohibition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8559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96D1F2"/>
              </a:buClr>
              <a:buSzPct val="100000"/>
              <a:buBlip>
                <a:blip r:embed="rId2"/>
              </a:buBlip>
            </a:pPr>
            <a:endParaRPr lang="en-US" dirty="0">
              <a:solidFill>
                <a:schemeClr val="bg1"/>
              </a:solidFill>
              <a:ea typeface="Univers 45 Light" charset="0"/>
              <a:cs typeface="Univers 45 Light" charset="0"/>
            </a:endParaRPr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>
          <a:xfrm>
            <a:off x="4184904" y="63746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Univers 45 Light" charset="0"/>
                <a:ea typeface="Univers 45 Light" charset="0"/>
                <a:cs typeface="Univers 45 Light" charset="0"/>
              </a:defRPr>
            </a:lvl1pPr>
          </a:lstStyle>
          <a:p>
            <a:pPr algn="r"/>
            <a:fld id="{A6C71627-CA77-D344-A621-C75FE698EACE}" type="datetime4">
              <a:rPr lang="en-US" sz="1700" smtClean="0">
                <a:solidFill>
                  <a:schemeClr val="bg1"/>
                </a:solidFill>
              </a:rPr>
              <a:pPr algn="r"/>
              <a:t>January 2, 2024</a:t>
            </a:fld>
            <a:endParaRPr lang="en-U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51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Prohibition" charset="0"/>
                <a:ea typeface="Prohibition" charset="0"/>
                <a:cs typeface="Prohibition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33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96D1F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4184904" y="63746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Univers 45 Light" charset="0"/>
                <a:ea typeface="Univers 45 Light" charset="0"/>
                <a:cs typeface="Univers 45 Light" charset="0"/>
              </a:defRPr>
            </a:lvl1pPr>
          </a:lstStyle>
          <a:p>
            <a:pPr algn="r"/>
            <a:fld id="{A6C71627-CA77-D344-A621-C75FE698EACE}" type="datetime4">
              <a:rPr lang="en-US" sz="1700" smtClean="0">
                <a:solidFill>
                  <a:schemeClr val="bg1"/>
                </a:solidFill>
              </a:rPr>
              <a:pPr algn="r"/>
              <a:t>January 2, 2024</a:t>
            </a:fld>
            <a:endParaRPr lang="en-U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1">
                <a:solidFill>
                  <a:srgbClr val="96D1F2"/>
                </a:solidFill>
                <a:latin typeface="Prohibition" charset="0"/>
                <a:ea typeface="Prohibition" charset="0"/>
                <a:cs typeface="Prohibitio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4184904" y="63746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Univers 45 Light" charset="0"/>
                <a:ea typeface="Univers 45 Light" charset="0"/>
                <a:cs typeface="Univers 45 Light" charset="0"/>
              </a:defRPr>
            </a:lvl1pPr>
          </a:lstStyle>
          <a:p>
            <a:pPr algn="r"/>
            <a:fld id="{A6C71627-CA77-D344-A621-C75FE698EACE}" type="datetime4">
              <a:rPr lang="en-US" sz="1700" smtClean="0">
                <a:solidFill>
                  <a:schemeClr val="bg1"/>
                </a:solidFill>
              </a:rPr>
              <a:pPr algn="r"/>
              <a:t>January 2, 2024</a:t>
            </a:fld>
            <a:endParaRPr lang="en-U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1">
                <a:solidFill>
                  <a:srgbClr val="96D1F2"/>
                </a:solidFill>
                <a:latin typeface="Prohibition" charset="0"/>
                <a:ea typeface="Prohibition" charset="0"/>
                <a:cs typeface="Prohibitio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4184904" y="63746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Univers 45 Light" charset="0"/>
                <a:ea typeface="Univers 45 Light" charset="0"/>
                <a:cs typeface="Univers 45 Light" charset="0"/>
              </a:defRPr>
            </a:lvl1pPr>
          </a:lstStyle>
          <a:p>
            <a:pPr algn="r"/>
            <a:fld id="{A6C71627-CA77-D344-A621-C75FE698EACE}" type="datetime4">
              <a:rPr lang="en-US" sz="1700" smtClean="0">
                <a:solidFill>
                  <a:schemeClr val="bg1"/>
                </a:solidFill>
              </a:rPr>
              <a:pPr algn="r"/>
              <a:t>January 2, 2024</a:t>
            </a:fld>
            <a:endParaRPr lang="en-U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1">
                <a:solidFill>
                  <a:srgbClr val="96D1F2"/>
                </a:solidFill>
                <a:latin typeface="Prohibition" charset="0"/>
                <a:ea typeface="Prohibition" charset="0"/>
                <a:cs typeface="Prohibitio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184904" y="63746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Univers 45 Light" charset="0"/>
                <a:ea typeface="Univers 45 Light" charset="0"/>
                <a:cs typeface="Univers 45 Light" charset="0"/>
              </a:defRPr>
            </a:lvl1pPr>
          </a:lstStyle>
          <a:p>
            <a:pPr algn="r"/>
            <a:fld id="{A6C71627-CA77-D344-A621-C75FE698EACE}" type="datetime4">
              <a:rPr lang="en-US" sz="1700" smtClean="0">
                <a:solidFill>
                  <a:schemeClr val="bg1"/>
                </a:solidFill>
              </a:rPr>
              <a:pPr algn="r"/>
              <a:t>January 2, 2024</a:t>
            </a:fld>
            <a:endParaRPr lang="en-U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4184904" y="63746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Univers 45 Light" charset="0"/>
                <a:ea typeface="Univers 45 Light" charset="0"/>
                <a:cs typeface="Univers 45 Light" charset="0"/>
              </a:defRPr>
            </a:lvl1pPr>
          </a:lstStyle>
          <a:p>
            <a:pPr algn="r"/>
            <a:fld id="{A6C71627-CA77-D344-A621-C75FE698EACE}" type="datetime4">
              <a:rPr lang="en-US" sz="1700" smtClean="0">
                <a:solidFill>
                  <a:schemeClr val="bg1"/>
                </a:solidFill>
              </a:rPr>
              <a:pPr algn="r"/>
              <a:t>January 2, 2024</a:t>
            </a:fld>
            <a:endParaRPr lang="en-U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rgbClr val="96D1F2"/>
                </a:solidFill>
                <a:latin typeface="Prohibition" charset="0"/>
                <a:ea typeface="Prohibition" charset="0"/>
                <a:cs typeface="Prohibitio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32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4184904" y="63746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Univers 45 Light" charset="0"/>
                <a:ea typeface="Univers 45 Light" charset="0"/>
                <a:cs typeface="Univers 45 Light" charset="0"/>
              </a:defRPr>
            </a:lvl1pPr>
          </a:lstStyle>
          <a:p>
            <a:pPr algn="r"/>
            <a:fld id="{A6C71627-CA77-D344-A621-C75FE698EACE}" type="datetime4">
              <a:rPr lang="en-US" sz="1700" smtClean="0">
                <a:solidFill>
                  <a:schemeClr val="bg1"/>
                </a:solidFill>
              </a:rPr>
              <a:pPr algn="r"/>
              <a:t>January 2, 2024</a:t>
            </a:fld>
            <a:endParaRPr lang="en-U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1">
                <a:solidFill>
                  <a:srgbClr val="96D1F2"/>
                </a:solidFill>
                <a:latin typeface="Prohibition" charset="0"/>
                <a:ea typeface="Prohibition" charset="0"/>
                <a:cs typeface="Prohibitio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4184904" y="63746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Univers 45 Light" charset="0"/>
                <a:ea typeface="Univers 45 Light" charset="0"/>
                <a:cs typeface="Univers 45 Light" charset="0"/>
              </a:defRPr>
            </a:lvl1pPr>
          </a:lstStyle>
          <a:p>
            <a:pPr algn="r"/>
            <a:fld id="{A6C71627-CA77-D344-A621-C75FE698EACE}" type="datetime4">
              <a:rPr lang="en-US" sz="1700" smtClean="0">
                <a:solidFill>
                  <a:schemeClr val="bg1"/>
                </a:solidFill>
              </a:rPr>
              <a:pPr algn="r"/>
              <a:t>January 2, 2024</a:t>
            </a:fld>
            <a:endParaRPr lang="en-U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01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Univers 45 Light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Univers 45 Light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Univers 45 Light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Univers 45 Light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Univers 45 Ligh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592" y="3136391"/>
            <a:ext cx="9000744" cy="197377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My Vision for UNO and </a:t>
            </a:r>
            <a:r>
              <a:rPr lang="en-US">
                <a:solidFill>
                  <a:schemeClr val="bg1"/>
                </a:solidFill>
              </a:rPr>
              <a:t>New Orleans</a:t>
            </a:r>
            <a:endParaRPr lang="en-US" dirty="0">
              <a:solidFill>
                <a:schemeClr val="bg1"/>
              </a:solidFill>
              <a:latin typeface="Prohibition" charset="0"/>
              <a:ea typeface="Prohibition" charset="0"/>
              <a:cs typeface="Prohibitio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592" y="5266944"/>
            <a:ext cx="8013192" cy="107899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96D1F2"/>
                </a:solidFill>
                <a:latin typeface="Univers 45 Light" charset="0"/>
                <a:ea typeface="Univers 45 Light" charset="0"/>
                <a:cs typeface="Univers 45 Light" charset="0"/>
              </a:rPr>
              <a:t>New Orleans Regional Council for Business Economics</a:t>
            </a:r>
          </a:p>
          <a:p>
            <a:pPr algn="l"/>
            <a:r>
              <a:rPr lang="en-US" sz="2800" dirty="0">
                <a:ea typeface="Univers 45 Light" charset="0"/>
                <a:cs typeface="Univers 45 Light" charset="0"/>
              </a:rPr>
              <a:t>January 9, 2024</a:t>
            </a:r>
            <a:endParaRPr lang="en-US" sz="2800" dirty="0">
              <a:solidFill>
                <a:srgbClr val="96D1F2"/>
              </a:solidFill>
              <a:latin typeface="Univers 45 Light" charset="0"/>
              <a:ea typeface="Univers 45 Light" charset="0"/>
              <a:cs typeface="Univers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6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96D1F2"/>
                </a:solidFill>
                <a:latin typeface="Prohibition" charset="0"/>
                <a:ea typeface="Prohibition" charset="0"/>
                <a:cs typeface="Prohibition" charset="0"/>
              </a:rPr>
              <a:t>University of New Orleans Planning Priorities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AE126-409B-0890-A001-B478D8F6A6CE}"/>
              </a:ext>
            </a:extLst>
          </p:cNvPr>
          <p:cNvSpPr txBox="1"/>
          <p:nvPr/>
        </p:nvSpPr>
        <p:spPr>
          <a:xfrm>
            <a:off x="7295745" y="1198436"/>
            <a:ext cx="457524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Operations and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Incorporating AI into university operations AND student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Strategic investment in P3s to reduce expenses/enhance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Reduce energy consumption/engage in sustainable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Strive to become an employer-of- choice for staff and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Design a welcoming and beautiful campus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Campus Map | The University of New Orleans">
            <a:extLst>
              <a:ext uri="{FF2B5EF4-FFF2-40B4-BE49-F238E27FC236}">
                <a16:creationId xmlns:a16="http://schemas.microsoft.com/office/drawing/2014/main" id="{BE46A16C-756E-3F19-16ED-A052CF646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2" y="1308370"/>
            <a:ext cx="5990780" cy="42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2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429B-EF52-58B2-AC70-B0F01341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Major Caveat: This is my aspirational vision (as of January 9)  – not </a:t>
            </a:r>
            <a:r>
              <a:rPr lang="en-US" u="sng" dirty="0">
                <a:solidFill>
                  <a:schemeClr val="bg1"/>
                </a:solidFill>
              </a:rPr>
              <a:t>OUR</a:t>
            </a:r>
            <a:r>
              <a:rPr lang="en-US" dirty="0">
                <a:solidFill>
                  <a:schemeClr val="bg1"/>
                </a:solidFill>
              </a:rPr>
              <a:t> vision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D3A7B8-36C4-B1D4-9D48-D9D9B9AA0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15643"/>
              </p:ext>
            </p:extLst>
          </p:nvPr>
        </p:nvGraphicFramePr>
        <p:xfrm>
          <a:off x="838200" y="1825625"/>
          <a:ext cx="10515600" cy="421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E9AEF06-6F44-C573-F65C-1D6F48C07633}"/>
              </a:ext>
            </a:extLst>
          </p:cNvPr>
          <p:cNvSpPr txBox="1"/>
          <p:nvPr/>
        </p:nvSpPr>
        <p:spPr>
          <a:xfrm>
            <a:off x="838200" y="2548647"/>
            <a:ext cx="288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November – December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7C75A5-3462-9BF8-CD7C-6C9719E3A521}"/>
              </a:ext>
            </a:extLst>
          </p:cNvPr>
          <p:cNvSpPr txBox="1"/>
          <p:nvPr/>
        </p:nvSpPr>
        <p:spPr>
          <a:xfrm>
            <a:off x="5066680" y="2548647"/>
            <a:ext cx="205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January – May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BAACE-59A9-0F69-1EA7-61378A5E8A49}"/>
              </a:ext>
            </a:extLst>
          </p:cNvPr>
          <p:cNvSpPr txBox="1"/>
          <p:nvPr/>
        </p:nvSpPr>
        <p:spPr>
          <a:xfrm>
            <a:off x="8681936" y="2548648"/>
            <a:ext cx="230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June 2024 and Beyond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FD3C0-3E5A-352C-474F-B6AD7775CFA9}"/>
              </a:ext>
            </a:extLst>
          </p:cNvPr>
          <p:cNvSpPr txBox="1"/>
          <p:nvPr/>
        </p:nvSpPr>
        <p:spPr>
          <a:xfrm>
            <a:off x="8483050" y="5605530"/>
            <a:ext cx="34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Iterative Annual Adjustments Fuel  Continuous Improvement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DA1822-254D-4873-5D9A-DAACF22CBFBE}"/>
              </a:ext>
            </a:extLst>
          </p:cNvPr>
          <p:cNvGrpSpPr/>
          <p:nvPr/>
        </p:nvGrpSpPr>
        <p:grpSpPr>
          <a:xfrm rot="3225725">
            <a:off x="9899874" y="4966035"/>
            <a:ext cx="585628" cy="685074"/>
            <a:chOff x="6915239" y="1766456"/>
            <a:chExt cx="585628" cy="685074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7B75A51F-5269-3B12-0FA8-AD88A49CF6C7}"/>
                </a:ext>
              </a:extLst>
            </p:cNvPr>
            <p:cNvSpPr/>
            <p:nvPr/>
          </p:nvSpPr>
          <p:spPr>
            <a:xfrm>
              <a:off x="6915239" y="1766456"/>
              <a:ext cx="585628" cy="6850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Arrow: Right 4">
              <a:extLst>
                <a:ext uri="{FF2B5EF4-FFF2-40B4-BE49-F238E27FC236}">
                  <a16:creationId xmlns:a16="http://schemas.microsoft.com/office/drawing/2014/main" id="{B0C28D60-9EB4-0A33-9F0A-F592F11B0BDB}"/>
                </a:ext>
              </a:extLst>
            </p:cNvPr>
            <p:cNvSpPr txBox="1"/>
            <p:nvPr/>
          </p:nvSpPr>
          <p:spPr>
            <a:xfrm>
              <a:off x="6915239" y="1903471"/>
              <a:ext cx="409940" cy="411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48796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403" y="2615311"/>
            <a:ext cx="10515600" cy="162737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96D1F2"/>
                </a:solidFill>
              </a:rPr>
              <a:t>Your feedback (What’s missing? What should be amplified? What doesn’t make sense?) is most welcome! </a:t>
            </a:r>
          </a:p>
        </p:txBody>
      </p:sp>
      <p:pic>
        <p:nvPicPr>
          <p:cNvPr id="4098" name="Picture 2" descr="Premium Vector | New twitter logo x 2023 twitter x logo official vector  download">
            <a:extLst>
              <a:ext uri="{FF2B5EF4-FFF2-40B4-BE49-F238E27FC236}">
                <a16:creationId xmlns:a16="http://schemas.microsoft.com/office/drawing/2014/main" id="{18EF8D26-62AF-0560-01F5-1AF829326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80" y="4929437"/>
            <a:ext cx="979150" cy="9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DE87D5-0B02-0841-2060-7C793BCB0DA6}"/>
              </a:ext>
            </a:extLst>
          </p:cNvPr>
          <p:cNvSpPr txBox="1"/>
          <p:nvPr/>
        </p:nvSpPr>
        <p:spPr>
          <a:xfrm>
            <a:off x="6020189" y="5095847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@KJohnsonUNO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D73C6-2607-A67C-F0D6-2D1AAD8902F8}"/>
              </a:ext>
            </a:extLst>
          </p:cNvPr>
          <p:cNvSpPr txBox="1"/>
          <p:nvPr/>
        </p:nvSpPr>
        <p:spPr>
          <a:xfrm>
            <a:off x="6020189" y="4114800"/>
            <a:ext cx="5540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Email:  Kathy.Johnson@uno.edu</a:t>
            </a:r>
          </a:p>
        </p:txBody>
      </p:sp>
    </p:spTree>
    <p:extLst>
      <p:ext uri="{BB962C8B-B14F-4D97-AF65-F5344CB8AC3E}">
        <p14:creationId xmlns:p14="http://schemas.microsoft.com/office/powerpoint/2010/main" val="63036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4A18CCF-B8AD-06BB-7127-769CB530C114}"/>
              </a:ext>
            </a:extLst>
          </p:cNvPr>
          <p:cNvSpPr txBox="1"/>
          <p:nvPr/>
        </p:nvSpPr>
        <p:spPr>
          <a:xfrm>
            <a:off x="-44196" y="5916951"/>
            <a:ext cx="6972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https://cew.georgetown.edu/cew-reports/projections2031/#resources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31109-B0FB-9CB2-9D86-5D8FA8B74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935"/>
            <a:ext cx="4513792" cy="57970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3CF6D1-1E28-742C-185F-633299E7500C}"/>
              </a:ext>
            </a:extLst>
          </p:cNvPr>
          <p:cNvSpPr txBox="1"/>
          <p:nvPr/>
        </p:nvSpPr>
        <p:spPr>
          <a:xfrm>
            <a:off x="4795736" y="225136"/>
            <a:ext cx="717901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Some National Context from the Georgetown Center for Education and the Workforce: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Continued need for workers to have greater education (68% of jobs required some postsecondary ed in 2021; ~72% by 2031)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Automation/AI/Technology will eliminate </a:t>
            </a:r>
            <a:r>
              <a:rPr lang="en-US" sz="2400" i="1" dirty="0">
                <a:solidFill>
                  <a:schemeClr val="bg1"/>
                </a:solidFill>
              </a:rPr>
              <a:t>specific tasks</a:t>
            </a:r>
            <a:r>
              <a:rPr lang="en-US" sz="2400" dirty="0">
                <a:solidFill>
                  <a:schemeClr val="bg1"/>
                </a:solidFill>
              </a:rPr>
              <a:t> within jobs (not entire jobs)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Occupations in the managerial/professional sectors of the economy will have the greatest proportion of postsecondary-educated workers in 2031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Almost all opportunities for workers w/ HS degree will be in blue collar/skilled trades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8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D600E-E5C5-AF7C-818E-CE6A568F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6C71627-CA77-D344-A621-C75FE698EACE}" type="datetime4">
              <a:rPr lang="en-US" sz="1700" smtClean="0">
                <a:solidFill>
                  <a:schemeClr val="bg1"/>
                </a:solidFill>
              </a:rPr>
              <a:pPr algn="r"/>
              <a:t>January 2, 2024</a:t>
            </a:fld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3B63F-11E2-E90F-A44A-DCCEEE9E9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02" y="60792"/>
            <a:ext cx="7937770" cy="676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D600E-E5C5-AF7C-818E-CE6A568F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6C71627-CA77-D344-A621-C75FE698EACE}" type="datetime4">
              <a:rPr lang="en-US" sz="1700" smtClean="0">
                <a:solidFill>
                  <a:schemeClr val="bg1"/>
                </a:solidFill>
              </a:rPr>
              <a:pPr algn="r"/>
              <a:t>January 2, 2024</a:t>
            </a:fld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82505-A2E4-4241-F419-2A21BBDF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271" y="118237"/>
            <a:ext cx="8025236" cy="65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4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47EB6-D284-320C-3B81-03336A39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About Louisiana?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06A58-9BE1-B825-F8C2-50AE7B83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11" y="319384"/>
            <a:ext cx="7225748" cy="4895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DAD7D1-8E45-28F2-48DF-A2E360486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816" y="5210273"/>
            <a:ext cx="6032971" cy="16046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351E3B-3B9E-6FF0-26F0-7D08C7BB2109}"/>
              </a:ext>
            </a:extLst>
          </p:cNvPr>
          <p:cNvSpPr txBox="1"/>
          <p:nvPr/>
        </p:nvSpPr>
        <p:spPr>
          <a:xfrm>
            <a:off x="6666697" y="24566"/>
            <a:ext cx="82652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https://cew.georgetown.edu/wp-content/uploads/Projections_2031-State-Report.pdf</a:t>
            </a:r>
          </a:p>
        </p:txBody>
      </p:sp>
    </p:spTree>
    <p:extLst>
      <p:ext uri="{BB962C8B-B14F-4D97-AF65-F5344CB8AC3E}">
        <p14:creationId xmlns:p14="http://schemas.microsoft.com/office/powerpoint/2010/main" val="411834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6DC91-A0EE-71E3-4C15-24BDBEBAE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9383"/>
            <a:ext cx="7047923" cy="55149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B2B9C8-6AD4-8222-EB33-4444A9D6A660}"/>
              </a:ext>
            </a:extLst>
          </p:cNvPr>
          <p:cNvSpPr txBox="1"/>
          <p:nvPr/>
        </p:nvSpPr>
        <p:spPr>
          <a:xfrm>
            <a:off x="9468400" y="2439857"/>
            <a:ext cx="26230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UNO (and all Universities) must BOTH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contribute to job CREATION through economic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Expand access to post-secondary credentials for a wide array of learners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55132B-E494-E271-43D9-C8B698401298}"/>
              </a:ext>
            </a:extLst>
          </p:cNvPr>
          <p:cNvSpPr txBox="1"/>
          <p:nvPr/>
        </p:nvSpPr>
        <p:spPr>
          <a:xfrm>
            <a:off x="330740" y="6498077"/>
            <a:ext cx="6438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https://cew.georgetown.edu/wp-content/uploads/Projections_2031-State-Report.pdf</a:t>
            </a:r>
          </a:p>
        </p:txBody>
      </p:sp>
    </p:spTree>
    <p:extLst>
      <p:ext uri="{BB962C8B-B14F-4D97-AF65-F5344CB8AC3E}">
        <p14:creationId xmlns:p14="http://schemas.microsoft.com/office/powerpoint/2010/main" val="402747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96D1F2"/>
                </a:solidFill>
                <a:latin typeface="Prohibition" charset="0"/>
                <a:ea typeface="Prohibition" charset="0"/>
                <a:cs typeface="Prohibition" charset="0"/>
              </a:rPr>
              <a:t>University of New Orleans Planning Priorities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F06AB-3943-4F4E-0B85-B6A83E553E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41" b="4518"/>
          <a:stretch/>
        </p:blipFill>
        <p:spPr>
          <a:xfrm>
            <a:off x="942516" y="1690688"/>
            <a:ext cx="6868795" cy="4084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8AE126-409B-0890-A001-B478D8F6A6CE}"/>
              </a:ext>
            </a:extLst>
          </p:cNvPr>
          <p:cNvSpPr txBox="1"/>
          <p:nvPr/>
        </p:nvSpPr>
        <p:spPr>
          <a:xfrm>
            <a:off x="8009107" y="1596504"/>
            <a:ext cx="418289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Student Learning and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Increasing student retention and success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Investing in technologies and facilities to support student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Expanding transfer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Offering credentials of value to adult learners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Strategic recruitment beyond LA in programs for which there is capacity for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8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6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96D1F2"/>
                </a:solidFill>
                <a:latin typeface="Prohibition" charset="0"/>
                <a:ea typeface="Prohibition" charset="0"/>
                <a:cs typeface="Prohibition" charset="0"/>
              </a:rPr>
              <a:t>University of New Orleans Planning Priorities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AE126-409B-0890-A001-B478D8F6A6CE}"/>
              </a:ext>
            </a:extLst>
          </p:cNvPr>
          <p:cNvSpPr txBox="1"/>
          <p:nvPr/>
        </p:nvSpPr>
        <p:spPr>
          <a:xfrm>
            <a:off x="7772399" y="1441627"/>
            <a:ext cx="409858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Research and Creative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Expanding student engagement in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Investing in programs aligned with economic priorities (computer science, engineering, energy, hotel, restaurant &amp; tourism, urban planning)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Capitalizing on synergies through The Beach (UNO Research &amp; Technology Park)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A210D-D677-B09E-8DF4-CCD7F3FEB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62" y="1429965"/>
            <a:ext cx="7310668" cy="47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3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6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96D1F2"/>
                </a:solidFill>
                <a:latin typeface="Prohibition" charset="0"/>
                <a:ea typeface="Prohibition" charset="0"/>
                <a:cs typeface="Prohibition" charset="0"/>
              </a:rPr>
              <a:t>University of New Orleans Planning Priorities </a:t>
            </a:r>
            <a:endParaRPr lang="en-US" dirty="0">
              <a:solidFill>
                <a:srgbClr val="96D1F2"/>
              </a:solidFill>
              <a:latin typeface="Prohibition" charset="0"/>
              <a:ea typeface="Prohibition" charset="0"/>
              <a:cs typeface="Prohibitio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AE126-409B-0890-A001-B478D8F6A6CE}"/>
              </a:ext>
            </a:extLst>
          </p:cNvPr>
          <p:cNvSpPr txBox="1"/>
          <p:nvPr/>
        </p:nvSpPr>
        <p:spPr>
          <a:xfrm>
            <a:off x="7295745" y="1198436"/>
            <a:ext cx="45752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Community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Expanding service learning and internships across New Orleans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UNO as anchor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Incentivizing translational/applied research and public scholarship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New Orleans as an extension of the classroom for all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UNO faculty/staff/students engaged in helping to address issues of significance for New Orleans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Collective Impact – GNO, Inc. Higher Education Consortium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Alumni appreciation/engagement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UNO'S Office of Experiential Learning Looks To Support, Grow Courses | The  University of New Orleans">
            <a:extLst>
              <a:ext uri="{FF2B5EF4-FFF2-40B4-BE49-F238E27FC236}">
                <a16:creationId xmlns:a16="http://schemas.microsoft.com/office/drawing/2014/main" id="{382E2F60-EE03-C0AB-0AA4-99423F5F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4" y="1290535"/>
            <a:ext cx="6585626" cy="43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6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63A8"/>
      </a:accent1>
      <a:accent2>
        <a:srgbClr val="96D0F1"/>
      </a:accent2>
      <a:accent3>
        <a:srgbClr val="A5A5A5"/>
      </a:accent3>
      <a:accent4>
        <a:srgbClr val="C0D72F"/>
      </a:accent4>
      <a:accent5>
        <a:srgbClr val="00458B"/>
      </a:accent5>
      <a:accent6>
        <a:srgbClr val="01B3E2"/>
      </a:accent6>
      <a:hlink>
        <a:srgbClr val="00458B"/>
      </a:hlink>
      <a:folHlink>
        <a:srgbClr val="5F2A5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6F1C1C3F7CEA4793276EED83552E79" ma:contentTypeVersion="14" ma:contentTypeDescription="Create a new document." ma:contentTypeScope="" ma:versionID="7a67a46452ae96023eb80703985eb5a8">
  <xsd:schema xmlns:xsd="http://www.w3.org/2001/XMLSchema" xmlns:xs="http://www.w3.org/2001/XMLSchema" xmlns:p="http://schemas.microsoft.com/office/2006/metadata/properties" xmlns:ns3="30e3805e-518c-423d-94f7-56960fac2f1c" xmlns:ns4="73f304de-9a9e-422b-958d-c8d2bfa9a891" targetNamespace="http://schemas.microsoft.com/office/2006/metadata/properties" ma:root="true" ma:fieldsID="40f18bea5d017b3aa3e1ea48c1b01be3" ns3:_="" ns4:_="">
    <xsd:import namespace="30e3805e-518c-423d-94f7-56960fac2f1c"/>
    <xsd:import namespace="73f304de-9a9e-422b-958d-c8d2bfa9a8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3805e-518c-423d-94f7-56960fac2f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304de-9a9e-422b-958d-c8d2bfa9a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302F5C-392F-4965-9B75-2779C698B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e3805e-518c-423d-94f7-56960fac2f1c"/>
    <ds:schemaRef ds:uri="73f304de-9a9e-422b-958d-c8d2bfa9a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3FEEE2-8AD3-4F7D-9C54-6D1027D456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0E1D00-1ECA-4DC7-8A6F-3169328066E6}">
  <ds:schemaRefs>
    <ds:schemaRef ds:uri="30e3805e-518c-423d-94f7-56960fac2f1c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73f304de-9a9e-422b-958d-c8d2bfa9a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497</Words>
  <Application>Microsoft Office PowerPoint</Application>
  <PresentationFormat>Widescreen</PresentationFormat>
  <Paragraphs>67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Prohibition</vt:lpstr>
      <vt:lpstr>Univers 45 Light</vt:lpstr>
      <vt:lpstr>Univers 65</vt:lpstr>
      <vt:lpstr>Office Theme</vt:lpstr>
      <vt:lpstr>My Vision for UNO and New Orleans</vt:lpstr>
      <vt:lpstr>PowerPoint Presentation</vt:lpstr>
      <vt:lpstr>PowerPoint Presentation</vt:lpstr>
      <vt:lpstr>PowerPoint Presentation</vt:lpstr>
      <vt:lpstr>What About Louisiana?</vt:lpstr>
      <vt:lpstr>PowerPoint Presentation</vt:lpstr>
      <vt:lpstr>University of New Orleans Planning Priorities </vt:lpstr>
      <vt:lpstr>University of New Orleans Planning Priorities </vt:lpstr>
      <vt:lpstr>University of New Orleans Planning Priorities </vt:lpstr>
      <vt:lpstr>University of New Orleans Planning Priorities </vt:lpstr>
      <vt:lpstr>Major Caveat: This is my aspirational vision (as of January 9)  – not OUR vision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Hannah Elise Hoar de Galvan</dc:creator>
  <cp:keywords/>
  <dc:description/>
  <cp:lastModifiedBy>Kathy Elizabeth Johnson</cp:lastModifiedBy>
  <cp:revision>23</cp:revision>
  <dcterms:created xsi:type="dcterms:W3CDTF">2017-09-20T16:20:56Z</dcterms:created>
  <dcterms:modified xsi:type="dcterms:W3CDTF">2024-01-02T15:47:36Z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0x010100296F1C1C3F7CEA4793276EED83552E79</vt:lpwstr>
  </property>
</Properties>
</file>